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9" r:id="rId5"/>
    <p:sldId id="290" r:id="rId6"/>
    <p:sldId id="288" r:id="rId7"/>
    <p:sldId id="284" r:id="rId8"/>
    <p:sldId id="292" r:id="rId9"/>
    <p:sldId id="286" r:id="rId10"/>
    <p:sldId id="276" r:id="rId11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9" userDrawn="1">
          <p15:clr>
            <a:srgbClr val="A4A3A4"/>
          </p15:clr>
        </p15:guide>
        <p15:guide id="2" pos="2163" userDrawn="1">
          <p15:clr>
            <a:srgbClr val="A4A3A4"/>
          </p15:clr>
        </p15:guide>
        <p15:guide id="3" orient="horz" pos="3131" userDrawn="1">
          <p15:clr>
            <a:srgbClr val="A4A3A4"/>
          </p15:clr>
        </p15:guide>
        <p15:guide id="4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C5F"/>
    <a:srgbClr val="EBC8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2" autoAdjust="0"/>
    <p:restoredTop sz="94660"/>
  </p:normalViewPr>
  <p:slideViewPr>
    <p:cSldViewPr>
      <p:cViewPr varScale="1">
        <p:scale>
          <a:sx n="87" d="100"/>
          <a:sy n="87" d="100"/>
        </p:scale>
        <p:origin x="1344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40" y="-96"/>
      </p:cViewPr>
      <p:guideLst>
        <p:guide orient="horz" pos="2899"/>
        <p:guide pos="2163"/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5839" y="1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r">
              <a:defRPr sz="1200"/>
            </a:lvl1pPr>
          </a:lstStyle>
          <a:p>
            <a:fld id="{20907729-6FE7-4C1E-9274-FC618E021C3A}" type="datetimeFigureOut">
              <a:rPr lang="zh-TW" altLang="en-US" smtClean="0"/>
              <a:t>2023/1/18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r">
              <a:defRPr sz="1200"/>
            </a:lvl1pPr>
          </a:lstStyle>
          <a:p>
            <a:fld id="{1D20F14B-419C-43DD-964B-FCC0EA72FBC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90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r">
              <a:defRPr sz="1200"/>
            </a:lvl1pPr>
          </a:lstStyle>
          <a:p>
            <a:fld id="{94E5B1BD-1B90-4A62-8027-E143D5C60111}" type="datetimeFigureOut">
              <a:rPr lang="zh-TW" altLang="en-US" smtClean="0"/>
              <a:t>2023/1/18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2" tIns="45921" rIns="91842" bIns="45921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3"/>
          </a:xfrm>
          <a:prstGeom prst="rect">
            <a:avLst/>
          </a:prstGeom>
        </p:spPr>
        <p:txBody>
          <a:bodyPr vert="horz" lIns="91842" tIns="45921" rIns="91842" bIns="45921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r">
              <a:defRPr sz="1200"/>
            </a:lvl1pPr>
          </a:lstStyle>
          <a:p>
            <a:fld id="{B3EF2341-E665-4A60-BFDD-5ACC4963F7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519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F2341-E665-4A60-BFDD-5ACC4963F75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484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7E6E7082-7820-4DED-8E3B-F32F9964E18B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D775F-9622-4EE4-A3E8-18A8E164428F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772A-6AA7-4AC9-A0F6-70A99046B494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86D69928-837F-4EC0-B469-FFBFBB000073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A0BE514-9C7D-4093-868C-903A12B587F5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75280-26E3-43FB-8632-0F32F0B73675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A3E2F-3430-44C8-B7FE-4CA6C50D7180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8D65236-7047-4178-A115-5C107D8A6657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5570-EA2B-4CBE-A64C-B4ACDB60B5C5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43AF289-10CF-440C-92BE-E9D1012B3D69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8257B45-8F08-494F-9813-B3D8E12E8251}" type="slidenum">
              <a:rPr lang="en-US" altLang="zh-TW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BC2BAD-65DE-4612-ABD4-792CD1C0EB70}" type="slidenum">
              <a:rPr kumimoji="1" lang="en-US" altLang="zh-TW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692696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6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6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北市永和區公所</a:t>
            </a:r>
            <a:endParaRPr lang="zh-TW" altLang="en-US" sz="6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111</a:t>
            </a:r>
            <a:r>
              <a:rPr lang="zh-TW" altLang="en-US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「消除對婦女一切形式歧視公約</a:t>
            </a:r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(CEDAW)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」教育訓練教材</a:t>
            </a:r>
            <a:endParaRPr lang="en-US" altLang="zh-TW" sz="4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3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3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                                                         </a:t>
            </a:r>
            <a:endParaRPr lang="zh-TW" altLang="en-US" sz="1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437112"/>
            <a:ext cx="3744416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23728" y="2564904"/>
            <a:ext cx="4497759" cy="1362075"/>
          </a:xfrm>
        </p:spPr>
        <p:txBody>
          <a:bodyPr>
            <a:normAutofit/>
          </a:bodyPr>
          <a:lstStyle/>
          <a:p>
            <a:r>
              <a:rPr lang="zh-TW" altLang="en-US" sz="8000" dirty="0">
                <a:latin typeface="標楷體" panose="03000509000000000000" pitchFamily="65" charset="-120"/>
                <a:ea typeface="標楷體" panose="03000509000000000000" pitchFamily="65" charset="-120"/>
              </a:rPr>
              <a:t>謝謝聆聽</a:t>
            </a:r>
          </a:p>
        </p:txBody>
      </p:sp>
      <p:sp>
        <p:nvSpPr>
          <p:cNvPr id="4" name="文字方塊 5"/>
          <p:cNvSpPr txBox="1"/>
          <p:nvPr/>
        </p:nvSpPr>
        <p:spPr>
          <a:xfrm>
            <a:off x="899592" y="3861048"/>
            <a:ext cx="7416798" cy="5238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zh-TW" sz="2800" b="0" i="0" u="none" strike="noStrike" kern="1200" cap="none" spc="0" baseline="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標楷體" pitchFamily="65"/>
                <a:ea typeface="標楷體" pitchFamily="65"/>
              </a:rPr>
              <a:t>性別平等，需要你我一起努力～</a:t>
            </a:r>
          </a:p>
        </p:txBody>
      </p:sp>
    </p:spTree>
    <p:extLst>
      <p:ext uri="{BB962C8B-B14F-4D97-AF65-F5344CB8AC3E}">
        <p14:creationId xmlns:p14="http://schemas.microsoft.com/office/powerpoint/2010/main" val="7158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何謂「</a:t>
            </a:r>
            <a:r>
              <a:rPr lang="en-US" altLang="zh-TW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」？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83568" y="1447800"/>
            <a:ext cx="8064896" cy="457200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聯合國大會於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1979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年通過「消除對婦女一切形式歧視公約」（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C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onvention on the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E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limination of all forms of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D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iscrimination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gainst </a:t>
            </a:r>
            <a:r>
              <a:rPr lang="en-US" altLang="zh-TW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W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omen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，簡稱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CEDAW)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，是聯合國五大人權公約之一。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保障婦女人權的完整清單，同時也是各國用以檢視其婦女人權保障執行情況的最佳評估指標，其中明文保障女性在政治、家庭、經濟、法律、就業、健康、國際參與等各方面之基本權利，堪稱「婦女人權法典」。</a:t>
            </a:r>
          </a:p>
        </p:txBody>
      </p:sp>
    </p:spTree>
    <p:extLst>
      <p:ext uri="{BB962C8B-B14F-4D97-AF65-F5344CB8AC3E}">
        <p14:creationId xmlns:p14="http://schemas.microsoft.com/office/powerpoint/2010/main" val="460381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公約主要精神</a:t>
            </a:r>
            <a:r>
              <a:rPr lang="zh-TW" altLang="en-US" dirty="0">
                <a:solidFill>
                  <a:schemeClr val="accent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讓女性享有完整人權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清楚界定歧視女性的定義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政府要承擔消除歧視的責任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鼓勵民間團體參與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監督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037076"/>
            <a:ext cx="4968552" cy="243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2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08912" cy="1228998"/>
          </a:xfrm>
        </p:spPr>
        <p:txBody>
          <a:bodyPr>
            <a:normAutofit/>
          </a:bodyPr>
          <a:lstStyle/>
          <a:p>
            <a:pPr algn="ctr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4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CEDAW</a:t>
            </a:r>
            <a:r>
              <a:rPr lang="zh-TW" altLang="en-US" sz="4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核心概念是什麼</a:t>
            </a:r>
            <a:r>
              <a:rPr lang="en-US" altLang="zh-TW" sz="4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656964" y="1628800"/>
            <a:ext cx="7467600" cy="466259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聯合國 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1979 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年通過「消除對婦女一切形式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歧視公約」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CEDAW) 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，作為婦女人權憲章。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        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圓角矩形 1"/>
          <p:cNvSpPr/>
          <p:nvPr/>
        </p:nvSpPr>
        <p:spPr>
          <a:xfrm>
            <a:off x="3203848" y="2708920"/>
            <a:ext cx="1800200" cy="122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禁止歧視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橢圓 3"/>
          <p:cNvSpPr/>
          <p:nvPr/>
        </p:nvSpPr>
        <p:spPr>
          <a:xfrm>
            <a:off x="1043608" y="3933055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實質平等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橢圓 4"/>
          <p:cNvSpPr/>
          <p:nvPr/>
        </p:nvSpPr>
        <p:spPr>
          <a:xfrm>
            <a:off x="5364088" y="3933054"/>
            <a:ext cx="1800200" cy="11521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國家義務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1268760"/>
            <a:ext cx="2304256" cy="341632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zh-TW" altLang="en-US" dirty="0" smtClean="0">
                <a:latin typeface="+mj-lt"/>
              </a:rPr>
              <a:t>      </a:t>
            </a:r>
            <a:r>
              <a:rPr lang="zh-TW" alt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禁 止 歧 視</a:t>
            </a:r>
            <a:endParaRPr lang="zh-TW" altLang="en-US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US" altLang="zh-TW" dirty="0"/>
          </a:p>
          <a:p>
            <a:r>
              <a:rPr lang="zh-TW" altLang="en-US" dirty="0" smtClean="0">
                <a:sym typeface="Wingdings" panose="05000000000000000000" pitchFamily="2" charset="2"/>
              </a:rPr>
              <a:t></a:t>
            </a:r>
            <a:r>
              <a:rPr lang="zh-TW" altLang="en-US" dirty="0" smtClean="0"/>
              <a:t>有意</a:t>
            </a:r>
            <a:r>
              <a:rPr lang="zh-TW" altLang="en-US" dirty="0"/>
              <a:t>的歧視與</a:t>
            </a:r>
            <a:r>
              <a:rPr lang="zh-TW" altLang="en-US" dirty="0" smtClean="0"/>
              <a:t>無意 的歧視。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>
                <a:sym typeface="Wingdings" panose="05000000000000000000" pitchFamily="2" charset="2"/>
              </a:rPr>
              <a:t></a:t>
            </a:r>
            <a:r>
              <a:rPr lang="zh-TW" altLang="en-US" dirty="0" smtClean="0"/>
              <a:t>法律</a:t>
            </a:r>
            <a:r>
              <a:rPr lang="zh-TW" altLang="en-US" dirty="0"/>
              <a:t>上 </a:t>
            </a:r>
            <a:r>
              <a:rPr lang="zh-TW" altLang="en-US" dirty="0" smtClean="0"/>
              <a:t>之歧視</a:t>
            </a:r>
            <a:r>
              <a:rPr lang="zh-TW" altLang="en-US" dirty="0"/>
              <a:t>與實際上 </a:t>
            </a:r>
            <a:r>
              <a:rPr lang="en-US" altLang="zh-TW" dirty="0"/>
              <a:t>(</a:t>
            </a:r>
            <a:r>
              <a:rPr lang="en-US" altLang="zh-TW" dirty="0" err="1" smtClean="0"/>
              <a:t>defacto</a:t>
            </a:r>
            <a:r>
              <a:rPr lang="en-US" altLang="zh-TW" dirty="0"/>
              <a:t>) </a:t>
            </a:r>
            <a:r>
              <a:rPr lang="zh-TW" altLang="en-US" dirty="0"/>
              <a:t>之</a:t>
            </a:r>
            <a:r>
              <a:rPr lang="zh-TW" altLang="en-US" dirty="0" smtClean="0"/>
              <a:t>歧視。</a:t>
            </a:r>
            <a:endParaRPr lang="zh-TW" altLang="en-US" dirty="0"/>
          </a:p>
          <a:p>
            <a:endParaRPr lang="en-US" altLang="zh-TW" dirty="0"/>
          </a:p>
          <a:p>
            <a:r>
              <a:rPr lang="zh-TW" altLang="en-US" dirty="0" smtClean="0">
                <a:sym typeface="Wingdings" panose="05000000000000000000" pitchFamily="2" charset="2"/>
              </a:rPr>
              <a:t></a:t>
            </a:r>
            <a:r>
              <a:rPr lang="zh-TW" altLang="en-US" dirty="0" smtClean="0"/>
              <a:t>政府</a:t>
            </a:r>
            <a:r>
              <a:rPr lang="zh-TW" altLang="en-US" dirty="0"/>
              <a:t>行為和私人</a:t>
            </a:r>
            <a:r>
              <a:rPr lang="zh-TW" altLang="en-US" dirty="0" smtClean="0"/>
              <a:t>行為非</a:t>
            </a:r>
            <a:r>
              <a:rPr lang="zh-TW" altLang="en-US" dirty="0"/>
              <a:t>政府組織、個人、</a:t>
            </a:r>
          </a:p>
          <a:p>
            <a:r>
              <a:rPr lang="zh-TW" altLang="en-US" dirty="0"/>
              <a:t>企業</a:t>
            </a:r>
            <a:r>
              <a:rPr lang="zh-TW" altLang="en-US" dirty="0" smtClean="0"/>
              <a:t>等。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3059832" y="1268760"/>
            <a:ext cx="2160240" cy="4247317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TW" altLang="en-US" dirty="0" smtClean="0">
                <a:solidFill>
                  <a:srgbClr val="00B0F0"/>
                </a:solidFill>
              </a:rPr>
              <a:t>     </a:t>
            </a:r>
            <a:r>
              <a:rPr lang="zh-TW" altLang="en-US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實 質 平 等</a:t>
            </a:r>
            <a:endParaRPr lang="en-US" altLang="zh-TW" u="sng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TW" altLang="en-US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機會</a:t>
            </a:r>
            <a:r>
              <a:rPr lang="zh-TW" altLang="en-US" dirty="0"/>
              <a:t>的平等：女性</a:t>
            </a:r>
            <a:r>
              <a:rPr lang="zh-TW" altLang="en-US" dirty="0" smtClean="0"/>
              <a:t>與男性</a:t>
            </a:r>
            <a:r>
              <a:rPr lang="zh-TW" altLang="en-US" dirty="0"/>
              <a:t>有相同的</a:t>
            </a:r>
            <a:r>
              <a:rPr lang="zh-TW" altLang="en-US" dirty="0" smtClean="0"/>
              <a:t>機會。女性</a:t>
            </a:r>
            <a:r>
              <a:rPr lang="zh-TW" altLang="en-US" dirty="0"/>
              <a:t>還要有取得管道 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取得</a:t>
            </a:r>
            <a:r>
              <a:rPr lang="zh-TW" altLang="en-US" dirty="0"/>
              <a:t>機會的平等：</a:t>
            </a:r>
            <a:r>
              <a:rPr lang="zh-TW" altLang="en-US" dirty="0" smtClean="0"/>
              <a:t>女性</a:t>
            </a:r>
            <a:r>
              <a:rPr lang="zh-TW" altLang="en-US" dirty="0"/>
              <a:t>與男性有平等</a:t>
            </a:r>
            <a:r>
              <a:rPr lang="zh-TW" altLang="en-US" dirty="0" smtClean="0"/>
              <a:t>獲得國家</a:t>
            </a:r>
            <a:r>
              <a:rPr lang="zh-TW" altLang="en-US" dirty="0"/>
              <a:t>資源的機會 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結果</a:t>
            </a:r>
            <a:r>
              <a:rPr lang="zh-TW" altLang="en-US" dirty="0"/>
              <a:t>的平等：國家</a:t>
            </a:r>
            <a:r>
              <a:rPr lang="zh-TW" altLang="en-US" dirty="0" smtClean="0"/>
              <a:t>確保</a:t>
            </a:r>
            <a:r>
              <a:rPr lang="zh-TW" altLang="en-US" dirty="0"/>
              <a:t>權利能實際執行 。</a:t>
            </a:r>
          </a:p>
        </p:txBody>
      </p:sp>
      <p:sp>
        <p:nvSpPr>
          <p:cNvPr id="4" name="矩形 3"/>
          <p:cNvSpPr/>
          <p:nvPr/>
        </p:nvSpPr>
        <p:spPr>
          <a:xfrm>
            <a:off x="5796136" y="1268761"/>
            <a:ext cx="2592288" cy="369331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zh-TW" alt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zh-TW" altLang="en-US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國 家 義 務</a:t>
            </a:r>
            <a:endParaRPr lang="zh-TW" altLang="en-US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dirty="0" smtClean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尊重</a:t>
            </a:r>
            <a:r>
              <a:rPr lang="zh-TW" altLang="en-US" dirty="0"/>
              <a:t>義務：政策法規</a:t>
            </a:r>
          </a:p>
          <a:p>
            <a:r>
              <a:rPr lang="zh-TW" altLang="en-US" dirty="0"/>
              <a:t>沒有直接與間接</a:t>
            </a:r>
            <a:r>
              <a:rPr lang="zh-TW" altLang="en-US" dirty="0" smtClean="0"/>
              <a:t>歧視。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保護</a:t>
            </a:r>
            <a:r>
              <a:rPr lang="zh-TW" altLang="en-US" dirty="0"/>
              <a:t>義務：法律要防</a:t>
            </a:r>
          </a:p>
          <a:p>
            <a:r>
              <a:rPr lang="zh-TW" altLang="en-US" dirty="0"/>
              <a:t>止違法行為 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實現</a:t>
            </a:r>
            <a:r>
              <a:rPr lang="zh-TW" altLang="en-US" dirty="0"/>
              <a:t>義務：以積極的</a:t>
            </a:r>
          </a:p>
          <a:p>
            <a:r>
              <a:rPr lang="zh-TW" altLang="en-US" dirty="0"/>
              <a:t>政策實現婦女</a:t>
            </a:r>
            <a:r>
              <a:rPr lang="zh-TW" altLang="en-US" dirty="0" smtClean="0"/>
              <a:t>權利。</a:t>
            </a:r>
            <a:endParaRPr lang="en-US" altLang="zh-TW" dirty="0" smtClean="0"/>
          </a:p>
          <a:p>
            <a:endParaRPr lang="zh-TW" altLang="en-US" dirty="0"/>
          </a:p>
          <a:p>
            <a:r>
              <a:rPr lang="en-US" altLang="zh-TW" dirty="0" smtClean="0"/>
              <a:t>•</a:t>
            </a:r>
            <a:r>
              <a:rPr lang="zh-TW" altLang="en-US" dirty="0" smtClean="0"/>
              <a:t>促進</a:t>
            </a:r>
            <a:r>
              <a:rPr lang="zh-TW" altLang="en-US" dirty="0"/>
              <a:t>義務：提倡</a:t>
            </a:r>
          </a:p>
          <a:p>
            <a:r>
              <a:rPr lang="en-US" altLang="zh-TW" dirty="0"/>
              <a:t>CEDAW </a:t>
            </a:r>
            <a:r>
              <a:rPr lang="zh-TW" altLang="en-US" dirty="0"/>
              <a:t>之原則 。</a:t>
            </a:r>
          </a:p>
        </p:txBody>
      </p:sp>
    </p:spTree>
    <p:extLst>
      <p:ext uri="{BB962C8B-B14F-4D97-AF65-F5344CB8AC3E}">
        <p14:creationId xmlns:p14="http://schemas.microsoft.com/office/powerpoint/2010/main" val="331757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zh-TW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認識</a:t>
            </a:r>
            <a:r>
              <a:rPr lang="en-US" altLang="zh-TW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CEDAW</a:t>
            </a:r>
            <a:r>
              <a:rPr lang="zh-TW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條文</a:t>
            </a:r>
            <a:r>
              <a:rPr lang="en-US" altLang="zh-TW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zh-TW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147248" cy="5349208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CEDAW</a:t>
            </a:r>
            <a:r>
              <a:rPr lang="zh-TW" alt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共有</a:t>
            </a:r>
            <a:r>
              <a:rPr lang="en-US" altLang="zh-TW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條</a:t>
            </a:r>
            <a:endParaRPr lang="en-US" altLang="zh-TW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TW" altLang="en-US" dirty="0"/>
              <a:t>第</a:t>
            </a:r>
            <a:r>
              <a:rPr lang="en-US" altLang="zh-TW" dirty="0"/>
              <a:t>1-5</a:t>
            </a:r>
            <a:r>
              <a:rPr lang="zh-TW" altLang="en-US" dirty="0"/>
              <a:t>條：</a:t>
            </a:r>
            <a:r>
              <a:rPr lang="zh-TW" altLang="en-US" dirty="0" smtClean="0"/>
              <a:t>總論</a:t>
            </a:r>
            <a:r>
              <a:rPr lang="zh-TW" altLang="en-US" dirty="0"/>
              <a:t>歧視之</a:t>
            </a:r>
            <a:r>
              <a:rPr lang="zh-TW" altLang="en-US" dirty="0" smtClean="0"/>
              <a:t>定義</a:t>
            </a:r>
            <a:r>
              <a:rPr lang="zh-TW" altLang="en-US" dirty="0"/>
              <a:t>與國家</a:t>
            </a:r>
            <a:r>
              <a:rPr lang="zh-TW" altLang="en-US" dirty="0" smtClean="0"/>
              <a:t>應負</a:t>
            </a:r>
            <a:r>
              <a:rPr lang="zh-TW" altLang="en-US" dirty="0"/>
              <a:t>之</a:t>
            </a:r>
            <a:r>
              <a:rPr lang="zh-TW" altLang="en-US" dirty="0" smtClean="0"/>
              <a:t>責任。</a:t>
            </a:r>
            <a:endParaRPr lang="en-US" altLang="zh-TW" dirty="0" smtClean="0"/>
          </a:p>
          <a:p>
            <a:r>
              <a:rPr lang="zh-TW" altLang="en-US" dirty="0"/>
              <a:t>第</a:t>
            </a:r>
            <a:r>
              <a:rPr lang="en-US" altLang="zh-TW" dirty="0"/>
              <a:t>6-16</a:t>
            </a:r>
            <a:r>
              <a:rPr lang="zh-TW" altLang="en-US" dirty="0"/>
              <a:t>條：女性在各個</a:t>
            </a:r>
            <a:r>
              <a:rPr lang="zh-TW" altLang="en-US" dirty="0" smtClean="0"/>
              <a:t>領域應</a:t>
            </a:r>
            <a:r>
              <a:rPr lang="zh-TW" altLang="en-US" dirty="0"/>
              <a:t>享之權利：參政、國際</a:t>
            </a:r>
            <a:r>
              <a:rPr lang="zh-TW" altLang="en-US" dirty="0" smtClean="0"/>
              <a:t>參與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              </a:t>
            </a:r>
            <a:r>
              <a:rPr lang="zh-TW" altLang="en-US" dirty="0" smtClean="0"/>
              <a:t>、</a:t>
            </a:r>
            <a:r>
              <a:rPr lang="zh-TW" altLang="en-US" dirty="0"/>
              <a:t>國籍、教育、就業、</a:t>
            </a:r>
            <a:r>
              <a:rPr lang="zh-TW" altLang="en-US" dirty="0" smtClean="0"/>
              <a:t>健康</a:t>
            </a:r>
            <a:r>
              <a:rPr lang="zh-TW" altLang="en-US" dirty="0"/>
              <a:t>、經濟、</a:t>
            </a:r>
            <a:r>
              <a:rPr lang="zh-TW" altLang="en-US" dirty="0" smtClean="0"/>
              <a:t>社會福利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              </a:t>
            </a:r>
            <a:r>
              <a:rPr lang="zh-TW" altLang="en-US" dirty="0" smtClean="0"/>
              <a:t>、農村婦女</a:t>
            </a:r>
            <a:r>
              <a:rPr lang="zh-TW" altLang="en-US" dirty="0"/>
              <a:t>、法律及婚姻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/>
              <a:t>第 </a:t>
            </a:r>
            <a:r>
              <a:rPr lang="en-US" altLang="zh-TW" dirty="0"/>
              <a:t>17-30 </a:t>
            </a:r>
            <a:r>
              <a:rPr lang="zh-TW" altLang="en-US" dirty="0"/>
              <a:t>條 </a:t>
            </a:r>
            <a:r>
              <a:rPr lang="zh-TW" altLang="en-US" dirty="0" smtClean="0"/>
              <a:t>：明訂</a:t>
            </a:r>
            <a:r>
              <a:rPr lang="zh-TW" altLang="en-US" dirty="0"/>
              <a:t>國家報告提交</a:t>
            </a:r>
            <a:r>
              <a:rPr lang="zh-TW" altLang="en-US" dirty="0" smtClean="0"/>
              <a:t>、審查過程及</a:t>
            </a:r>
            <a:r>
              <a:rPr lang="en-US" altLang="zh-TW" dirty="0" smtClean="0"/>
              <a:t>CEDAW</a:t>
            </a:r>
            <a:endParaRPr lang="zh-TW" altLang="en-US" dirty="0"/>
          </a:p>
          <a:p>
            <a:pPr marL="0" indent="0">
              <a:buNone/>
            </a:pPr>
            <a:r>
              <a:rPr lang="zh-TW" altLang="en-US" dirty="0" smtClean="0"/>
              <a:t>                         委員會組成</a:t>
            </a:r>
            <a:r>
              <a:rPr lang="zh-TW" altLang="en-US" dirty="0"/>
              <a:t>與功能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一般性</a:t>
            </a:r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建議</a:t>
            </a:r>
            <a:endParaRPr lang="en-US" altLang="zh-TW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TW" altLang="en-US" dirty="0"/>
              <a:t>對 特 定 條 文 的 解 釋 </a:t>
            </a:r>
            <a:r>
              <a:rPr lang="zh-TW" altLang="en-US" dirty="0" smtClean="0"/>
              <a:t>及</a:t>
            </a:r>
            <a:r>
              <a:rPr lang="en-US" altLang="zh-TW" dirty="0" smtClean="0"/>
              <a:t>CEDAW</a:t>
            </a:r>
            <a:r>
              <a:rPr lang="zh-TW" altLang="en-US" dirty="0"/>
              <a:t>委員審查締約國</a:t>
            </a:r>
            <a:r>
              <a:rPr lang="zh-TW" altLang="en-US" dirty="0" smtClean="0"/>
              <a:t>報告</a:t>
            </a:r>
            <a:endParaRPr lang="zh-TW" altLang="en-US" dirty="0"/>
          </a:p>
          <a:p>
            <a:pPr marL="0" indent="0">
              <a:buNone/>
            </a:pPr>
            <a:r>
              <a:rPr lang="zh-TW" altLang="en-US" dirty="0" smtClean="0"/>
              <a:t>   時</a:t>
            </a:r>
            <a:r>
              <a:rPr lang="zh-TW" altLang="en-US" dirty="0"/>
              <a:t>觀察到的問題，可</a:t>
            </a:r>
            <a:r>
              <a:rPr lang="zh-TW" altLang="en-US" dirty="0" smtClean="0"/>
              <a:t>擴大公約</a:t>
            </a:r>
            <a:r>
              <a:rPr lang="zh-TW" altLang="en-US" dirty="0"/>
              <a:t>範圍，使</a:t>
            </a:r>
            <a:r>
              <a:rPr lang="en-US" altLang="zh-TW" dirty="0"/>
              <a:t>CEDAW</a:t>
            </a:r>
            <a:r>
              <a:rPr lang="zh-TW" altLang="en-US" dirty="0" smtClean="0"/>
              <a:t>內涵可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與</a:t>
            </a:r>
            <a:r>
              <a:rPr lang="zh-TW" altLang="en-US" dirty="0"/>
              <a:t>時俱進。目前已頒訂</a:t>
            </a:r>
            <a:r>
              <a:rPr lang="zh-TW" altLang="en-US" dirty="0" smtClean="0"/>
              <a:t>了</a:t>
            </a:r>
            <a:r>
              <a:rPr lang="en-US" altLang="zh-TW" dirty="0" smtClean="0"/>
              <a:t>37</a:t>
            </a:r>
            <a:r>
              <a:rPr lang="zh-TW" altLang="en-US" dirty="0"/>
              <a:t>個一般性建議。</a:t>
            </a:r>
          </a:p>
        </p:txBody>
      </p:sp>
    </p:spTree>
    <p:extLst>
      <p:ext uri="{BB962C8B-B14F-4D97-AF65-F5344CB8AC3E}">
        <p14:creationId xmlns:p14="http://schemas.microsoft.com/office/powerpoint/2010/main" val="402792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355160" cy="868958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00B0F0"/>
                </a:solidFill>
              </a:rPr>
              <a:t>    </a:t>
            </a:r>
            <a:r>
              <a:rPr lang="en-US" altLang="zh-TW" sz="3600" b="1" dirty="0" smtClean="0">
                <a:solidFill>
                  <a:srgbClr val="C42C5F"/>
                </a:solidFill>
              </a:rPr>
              <a:t>CEDAW</a:t>
            </a:r>
            <a:r>
              <a:rPr lang="zh-TW" altLang="en-US" sz="3600" b="1" dirty="0">
                <a:solidFill>
                  <a:srgbClr val="C42C5F"/>
                </a:solidFill>
              </a:rPr>
              <a:t>中實質平等是什麼</a:t>
            </a:r>
            <a:r>
              <a:rPr lang="en-US" altLang="zh-TW" sz="3600" b="1" dirty="0">
                <a:solidFill>
                  <a:srgbClr val="C42C5F"/>
                </a:solidFill>
              </a:rPr>
              <a:t>?</a:t>
            </a:r>
            <a:endParaRPr lang="zh-TW" altLang="en-US" sz="3600" b="1" dirty="0">
              <a:solidFill>
                <a:srgbClr val="C42C5F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7067128" cy="4845152"/>
          </a:xfrm>
        </p:spPr>
        <p:txBody>
          <a:bodyPr/>
          <a:lstStyle/>
          <a:p>
            <a:r>
              <a:rPr lang="en-US" altLang="zh-TW" dirty="0"/>
              <a:t>1.</a:t>
            </a:r>
            <a:r>
              <a:rPr lang="zh-TW" altLang="en-US" dirty="0"/>
              <a:t>實質平等不僅是法律上的形式平等，還包括</a:t>
            </a:r>
          </a:p>
          <a:p>
            <a:pPr marL="0" indent="0">
              <a:buNone/>
            </a:pPr>
            <a:r>
              <a:rPr lang="zh-TW" altLang="en-US" dirty="0" smtClean="0"/>
              <a:t>      提供</a:t>
            </a:r>
            <a:r>
              <a:rPr lang="zh-TW" altLang="en-US" dirty="0"/>
              <a:t>與取得機會的平等以及結果的平等。</a:t>
            </a:r>
          </a:p>
          <a:p>
            <a:r>
              <a:rPr lang="en-US" altLang="zh-TW" dirty="0"/>
              <a:t>2.</a:t>
            </a:r>
            <a:r>
              <a:rPr lang="zh-TW" altLang="en-US" dirty="0"/>
              <a:t>機會的平等：男女有相同機會，平等獲得資</a:t>
            </a:r>
          </a:p>
          <a:p>
            <a:pPr marL="0" indent="0">
              <a:buNone/>
            </a:pPr>
            <a:r>
              <a:rPr lang="zh-TW" altLang="en-US" dirty="0" smtClean="0"/>
              <a:t>       源</a:t>
            </a:r>
            <a:r>
              <a:rPr lang="zh-TW" altLang="en-US" dirty="0"/>
              <a:t>。</a:t>
            </a:r>
          </a:p>
          <a:p>
            <a:r>
              <a:rPr lang="en-US" altLang="zh-TW" dirty="0"/>
              <a:t>3.</a:t>
            </a:r>
            <a:r>
              <a:rPr lang="zh-TW" altLang="en-US" dirty="0"/>
              <a:t>結果的平等：國家須確保能落實法規或是男</a:t>
            </a:r>
          </a:p>
          <a:p>
            <a:pPr marL="0" indent="0">
              <a:buNone/>
            </a:pPr>
            <a:r>
              <a:rPr lang="zh-TW" altLang="en-US" dirty="0" smtClean="0"/>
              <a:t>      女</a:t>
            </a:r>
            <a:r>
              <a:rPr lang="zh-TW" altLang="en-US" dirty="0"/>
              <a:t>能擁有相同權利，展現平等的結果。</a:t>
            </a:r>
          </a:p>
        </p:txBody>
      </p:sp>
    </p:spTree>
    <p:extLst>
      <p:ext uri="{BB962C8B-B14F-4D97-AF65-F5344CB8AC3E}">
        <p14:creationId xmlns:p14="http://schemas.microsoft.com/office/powerpoint/2010/main" val="154280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14:prism isContent="1" isInverted="1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313240" cy="1296144"/>
          </a:xfr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altLang="zh-TW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CEDAW </a:t>
            </a:r>
            <a:r>
              <a:rPr lang="zh-TW" alt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資源地圖：</a:t>
            </a:r>
            <a:r>
              <a:rPr lang="zh-TW" altLang="en-US" sz="4000" dirty="0"/>
              <a:t/>
            </a:r>
            <a:br>
              <a:rPr lang="zh-TW" altLang="en-US" sz="4000" dirty="0"/>
            </a:br>
            <a:endParaRPr lang="zh-TW" altLang="en-US" sz="4000" dirty="0"/>
          </a:p>
        </p:txBody>
      </p:sp>
      <p:sp>
        <p:nvSpPr>
          <p:cNvPr id="3" name="矩形 2"/>
          <p:cNvSpPr/>
          <p:nvPr/>
        </p:nvSpPr>
        <p:spPr>
          <a:xfrm>
            <a:off x="611560" y="1772816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新細明體" panose="02020500000000000000" pitchFamily="18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新細明體" panose="02020500000000000000" pitchFamily="18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行政院性別平等委員</a:t>
            </a:r>
            <a:r>
              <a:rPr kumimoji="0" lang="en-US" altLang="zh-TW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CEDAW</a:t>
            </a:r>
            <a:r>
              <a:rPr kumimoji="0" lang="zh-TW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專區</a:t>
            </a:r>
            <a:r>
              <a:rPr kumimoji="0" lang="en-US" altLang="zh-TW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:</a:t>
            </a:r>
          </a:p>
          <a:p>
            <a:pPr lvl="0"/>
            <a:r>
              <a:rPr lang="en-US" altLang="zh-TW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http</a:t>
            </a:r>
            <a:r>
              <a:rPr lang="en-US" altLang="zh-TW" dirty="0">
                <a:solidFill>
                  <a:prstClr val="black"/>
                </a:solidFill>
                <a:latin typeface="Arial Black" panose="020B0A04020102020204" pitchFamily="34" charset="0"/>
              </a:rPr>
              <a:t>://www.gec.ey.gov.tw/Content_List.aspx?n=F4D8BA3672</a:t>
            </a: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新細明體" panose="02020500000000000000" pitchFamily="18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諮詢電話</a:t>
            </a:r>
            <a:r>
              <a:rPr kumimoji="0" lang="en-US" altLang="zh-TW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新細明體" panose="02020500000000000000" pitchFamily="18" charset="-120"/>
              </a:rPr>
              <a:t>:02-3356-6500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新細明體" panose="02020500000000000000" pitchFamily="18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新細明體" panose="02020500000000000000" pitchFamily="18" charset="-120"/>
            </a:endParaRPr>
          </a:p>
          <a:p>
            <a:pPr lvl="0">
              <a:defRPr/>
            </a:pPr>
            <a:r>
              <a:rPr lang="zh-TW" altLang="en-US" dirty="0"/>
              <a:t>行政院性別平等處發布「民眾向行政機關引用</a:t>
            </a:r>
            <a:r>
              <a:rPr lang="en-US" altLang="zh-TW" dirty="0"/>
              <a:t>CEDAW</a:t>
            </a:r>
            <a:r>
              <a:rPr lang="zh-TW" altLang="en-US" dirty="0"/>
              <a:t>指引及案例」</a:t>
            </a:r>
            <a:r>
              <a:rPr lang="zh-TW" altLang="en-US" dirty="0" smtClean="0"/>
              <a:t>手冊</a:t>
            </a:r>
            <a:r>
              <a:rPr lang="en-US" altLang="zh-TW" dirty="0" smtClean="0"/>
              <a:t>—</a:t>
            </a:r>
            <a:r>
              <a:rPr lang="zh-TW" altLang="en-US" dirty="0" smtClean="0"/>
              <a:t>電子檔行政院性別平等網站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新細明體" panose="02020500000000000000" pitchFamily="18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新細明體" panose="02020500000000000000" pitchFamily="18" charset="-12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624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936104"/>
          </a:xfrm>
        </p:spPr>
        <p:txBody>
          <a:bodyPr/>
          <a:lstStyle/>
          <a:p>
            <a:r>
              <a:rPr lang="zh-TW" altLang="en-US" dirty="0" smtClean="0"/>
              <a:t>            </a:t>
            </a:r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CEDAW-</a:t>
            </a:r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</a:rPr>
              <a:t>消除歧視  性別平等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28800"/>
            <a:ext cx="5472608" cy="4953446"/>
          </a:xfrm>
        </p:spPr>
      </p:pic>
    </p:spTree>
    <p:extLst>
      <p:ext uri="{BB962C8B-B14F-4D97-AF65-F5344CB8AC3E}">
        <p14:creationId xmlns:p14="http://schemas.microsoft.com/office/powerpoint/2010/main" val="22520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609</TotalTime>
  <Words>608</Words>
  <Application>Microsoft Office PowerPoint</Application>
  <PresentationFormat>如螢幕大小 (4:3)</PresentationFormat>
  <Paragraphs>90</Paragraphs>
  <Slides>10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8" baseType="lpstr">
      <vt:lpstr>新細明體</vt:lpstr>
      <vt:lpstr>標楷體</vt:lpstr>
      <vt:lpstr>Arial Black</vt:lpstr>
      <vt:lpstr>Calibri</vt:lpstr>
      <vt:lpstr>Century Schoolbook</vt:lpstr>
      <vt:lpstr>Wingdings</vt:lpstr>
      <vt:lpstr>Wingdings 2</vt:lpstr>
      <vt:lpstr>壁窗</vt:lpstr>
      <vt:lpstr>PowerPoint 簡報</vt:lpstr>
      <vt:lpstr>何謂「CEDAW」？</vt:lpstr>
      <vt:lpstr>  CEDAW公約主要精神：</vt:lpstr>
      <vt:lpstr> CEDAW核心概念是什麼?</vt:lpstr>
      <vt:lpstr>PowerPoint 簡報</vt:lpstr>
      <vt:lpstr>認識CEDAW條文?</vt:lpstr>
      <vt:lpstr>    CEDAW中實質平等是什麼?</vt:lpstr>
      <vt:lpstr>CEDAW 資源地圖： </vt:lpstr>
      <vt:lpstr>            CEDAW-消除歧視  性別平等</vt:lpstr>
      <vt:lpstr>謝謝聆聽</vt:lpstr>
    </vt:vector>
  </TitlesOfParts>
  <Company>NTPC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吳麗錦</cp:lastModifiedBy>
  <cp:revision>121</cp:revision>
  <cp:lastPrinted>2022-01-20T08:07:21Z</cp:lastPrinted>
  <dcterms:created xsi:type="dcterms:W3CDTF">2015-04-01T14:58:46Z</dcterms:created>
  <dcterms:modified xsi:type="dcterms:W3CDTF">2023-01-18T07:56:44Z</dcterms:modified>
</cp:coreProperties>
</file>